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6" r:id="rId2"/>
    <p:sldId id="381" r:id="rId3"/>
    <p:sldId id="407" r:id="rId4"/>
    <p:sldId id="408" r:id="rId5"/>
    <p:sldId id="328" r:id="rId6"/>
    <p:sldId id="409" r:id="rId7"/>
    <p:sldId id="410" r:id="rId8"/>
    <p:sldId id="411" r:id="rId9"/>
    <p:sldId id="400" r:id="rId10"/>
    <p:sldId id="412" r:id="rId11"/>
    <p:sldId id="404" r:id="rId12"/>
    <p:sldId id="405" r:id="rId13"/>
    <p:sldId id="413" r:id="rId14"/>
    <p:sldId id="414" r:id="rId15"/>
    <p:sldId id="415" r:id="rId16"/>
    <p:sldId id="41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F22"/>
    <a:srgbClr val="EDB929"/>
    <a:srgbClr val="F6C12D"/>
    <a:srgbClr val="F6CB2F"/>
    <a:srgbClr val="F5B819"/>
    <a:srgbClr val="FFDF44"/>
    <a:srgbClr val="FFE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Attitude</c:v>
                </c:pt>
                <c:pt idx="1">
                  <c:v>Communication Skills</c:v>
                </c:pt>
                <c:pt idx="2">
                  <c:v>Job Qualifications</c:v>
                </c:pt>
                <c:pt idx="3">
                  <c:v>Appearance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0.1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0.58333</cdr:x>
      <cdr:y>0.30305</cdr:y>
    </cdr:from>
    <cdr:to>
      <cdr:x>0.91667</cdr:x>
      <cdr:y>0.43774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0600" y="1371600"/>
          <a:ext cx="2743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>
              <a:solidFill>
                <a:schemeClr val="bg1"/>
              </a:solidFill>
            </a:rPr>
            <a:t>Attitude 40%</a:t>
          </a:r>
          <a:endParaRPr lang="en-US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0.19101</cdr:x>
      <cdr:y>0.84847</cdr:y>
    </cdr:from>
    <cdr:to>
      <cdr:x>0.81679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3886200"/>
          <a:ext cx="4243917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>
              <a:solidFill>
                <a:schemeClr val="bg1"/>
              </a:solidFill>
            </a:rPr>
            <a:t>Communication Skills 25 %</a:t>
          </a:r>
          <a:endParaRPr lang="en-US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</cdr:x>
      <cdr:y>0.53876</cdr:y>
    </cdr:from>
    <cdr:to>
      <cdr:x>0.36111</cdr:x>
      <cdr:y>0.80814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438400"/>
          <a:ext cx="2448984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solidFill>
                <a:schemeClr val="bg1"/>
              </a:solidFill>
            </a:rPr>
            <a:t>Job Qualifications 10 %</a:t>
          </a:r>
          <a:endParaRPr lang="en-US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0.02778</cdr:x>
      <cdr:y>0.15153</cdr:y>
    </cdr:from>
    <cdr:to>
      <cdr:x>0.44444</cdr:x>
      <cdr:y>0.26938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" y="685800"/>
          <a:ext cx="3429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dirty="0" smtClean="0">
              <a:solidFill>
                <a:schemeClr val="bg1"/>
              </a:solidFill>
            </a:rPr>
            <a:t>Appearance 25%</a:t>
          </a:r>
          <a:endParaRPr lang="en-US" sz="2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28399-24DA-6A46-84FC-4853A77A2341}" type="datetimeFigureOut">
              <a:rPr lang="en-US" smtClean="0"/>
              <a:t>7/28/19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0873-CBDD-9443-8665-16C1941B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www.themuse.com</a:t>
            </a:r>
            <a:r>
              <a:rPr lang="en-US" dirty="0" smtClean="0"/>
              <a:t>/advice/how-to-make-sure-interviewers-see-you-in-the-right-light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www.themuse.com</a:t>
            </a:r>
            <a:r>
              <a:rPr lang="en-US" dirty="0" smtClean="0"/>
              <a:t>/advice/</a:t>
            </a:r>
            <a:r>
              <a:rPr lang="en-US" dirty="0" err="1" smtClean="0"/>
              <a:t>whats</a:t>
            </a:r>
            <a:r>
              <a:rPr lang="en-US" smtClean="0"/>
              <a:t>-your-body-language-saying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0873-CBDD-9443-8665-16C1941B2F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216C5678-EE20-4FA5-88E2-6E0BD67A2E26}" type="datetime1">
              <a:rPr lang="en-US" smtClean="0"/>
              <a:t>7/28/19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B11D738E-8962-435F-8C43-147B8DD7E819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7/28/19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7/28/19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7/28/19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EDAF22"/>
            </a:gs>
            <a:gs pos="100000">
              <a:srgbClr val="FFFFFF"/>
            </a:gs>
          </a:gsLst>
          <a:lin ang="5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Vision + Energy = Success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Click to edit Master text </a:t>
            </a:r>
            <a:r>
              <a:rPr lang="en-US" dirty="0" err="1" smtClean="0"/>
              <a:t>style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Objective</a:t>
            </a:r>
            <a:r>
              <a:rPr lang="en-US" sz="3600" b="1" u="sng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Students will learn that success doesn’t come solely from daydreaming, but by combining a vision with appropriate and necessary actions.</a:t>
            </a:r>
          </a:p>
          <a:p>
            <a:endParaRPr lang="en-US" sz="1000" smtClean="0"/>
          </a:p>
          <a:p>
            <a:pPr lvl="0"/>
            <a:r>
              <a:rPr lang="en-US" smtClean="0"/>
              <a:t>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23" y="4908685"/>
            <a:ext cx="2015005" cy="1845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youtu.be/sPGccyJg1d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Warm Up:  The Interview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**Answer in complete sentences.</a:t>
            </a:r>
          </a:p>
          <a:p>
            <a:pPr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Why do you want to bring your resume and cover letter with you to an interview?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What is the purpose of an interview?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What do you think is the number one attribute you will be evaluated on during the interview?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2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9600" b="1" dirty="0" smtClean="0">
                <a:solidFill>
                  <a:schemeClr val="accent5"/>
                </a:solidFill>
              </a:rPr>
              <a:t>Don’t</a:t>
            </a:r>
            <a:endParaRPr lang="en-US" sz="9600" b="1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Emphasize your weaknesses.</a:t>
            </a:r>
          </a:p>
          <a:p>
            <a:r>
              <a:rPr lang="en-US" sz="3200" dirty="0">
                <a:solidFill>
                  <a:schemeClr val="tx2"/>
                </a:solidFill>
              </a:rPr>
              <a:t>Draw attention to negative attributes such as poor attendance or being late.</a:t>
            </a:r>
          </a:p>
          <a:p>
            <a:r>
              <a:rPr lang="en-US" sz="3200" dirty="0">
                <a:solidFill>
                  <a:schemeClr val="tx2"/>
                </a:solidFill>
              </a:rPr>
              <a:t>Criticize former employers or school personnel.</a:t>
            </a:r>
          </a:p>
          <a:p>
            <a:r>
              <a:rPr lang="en-US" sz="3200" dirty="0">
                <a:solidFill>
                  <a:schemeClr val="tx2"/>
                </a:solidFill>
              </a:rPr>
              <a:t>Discuss personal issues.</a:t>
            </a:r>
          </a:p>
          <a:p>
            <a:r>
              <a:rPr lang="en-US" sz="3200" dirty="0">
                <a:solidFill>
                  <a:schemeClr val="tx2"/>
                </a:solidFill>
              </a:rPr>
              <a:t>Discuss salary or benefits	until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they bring it up.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1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The End of the Interview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Ask the job-related questions you prepared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   for the interview.</a:t>
            </a:r>
          </a:p>
          <a:p>
            <a:r>
              <a:rPr lang="en-US" sz="2400" dirty="0">
                <a:solidFill>
                  <a:schemeClr val="tx2"/>
                </a:solidFill>
              </a:rPr>
              <a:t>You may be offered the job immediately.  Ask specific questions about salary, benefits, and hours.</a:t>
            </a:r>
          </a:p>
          <a:p>
            <a:r>
              <a:rPr lang="en-US" sz="2400" dirty="0">
                <a:solidFill>
                  <a:schemeClr val="tx2"/>
                </a:solidFill>
              </a:rPr>
              <a:t>If you are told you will be contacted, ask how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   long it will be.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Thank the person for the interview 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</a:rPr>
              <a:t>	and considering you as a potential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</a:rPr>
              <a:t>	 employee or student.</a:t>
            </a:r>
          </a:p>
          <a:p>
            <a:r>
              <a:rPr lang="en-US" sz="2400" dirty="0">
                <a:solidFill>
                  <a:schemeClr val="tx2"/>
                </a:solidFill>
              </a:rPr>
              <a:t>Shake hands firmly.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9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The Follow-Up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Send the interviewer a thank you </a:t>
            </a:r>
            <a:r>
              <a:rPr lang="en-US" sz="4000" dirty="0" smtClean="0">
                <a:solidFill>
                  <a:schemeClr val="tx2"/>
                </a:solidFill>
              </a:rPr>
              <a:t>letters </a:t>
            </a:r>
            <a:r>
              <a:rPr lang="en-US" sz="4000" dirty="0">
                <a:solidFill>
                  <a:schemeClr val="tx2"/>
                </a:solidFill>
              </a:rPr>
              <a:t>soon after the interview.</a:t>
            </a:r>
          </a:p>
          <a:p>
            <a:r>
              <a:rPr lang="en-US" sz="4000" dirty="0">
                <a:solidFill>
                  <a:schemeClr val="tx2"/>
                </a:solidFill>
              </a:rPr>
              <a:t>Call the company or college about a week after the interview to find out if they have made a decision.</a:t>
            </a:r>
          </a:p>
          <a:p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Why People are </a:t>
            </a:r>
            <a:r>
              <a:rPr lang="en-US" b="1" dirty="0" smtClean="0">
                <a:solidFill>
                  <a:schemeClr val="accent5"/>
                </a:solidFill>
              </a:rPr>
              <a:t>NOT</a:t>
            </a:r>
            <a:r>
              <a:rPr lang="en-US" b="1" dirty="0" smtClean="0"/>
              <a:t> Hired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Poor personal appearance.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Inability to communicate clearly, poor voice, and grammar.</a:t>
            </a:r>
          </a:p>
          <a:p>
            <a:r>
              <a:rPr lang="en-US" sz="2000" dirty="0">
                <a:solidFill>
                  <a:schemeClr val="tx2"/>
                </a:solidFill>
              </a:rPr>
              <a:t>Lack of planning for career.</a:t>
            </a:r>
          </a:p>
          <a:p>
            <a:r>
              <a:rPr lang="en-US" sz="2000" dirty="0">
                <a:solidFill>
                  <a:schemeClr val="tx2"/>
                </a:solidFill>
              </a:rPr>
              <a:t>Lack of enthusiasm.</a:t>
            </a:r>
          </a:p>
          <a:p>
            <a:r>
              <a:rPr lang="en-US" sz="2000" dirty="0">
                <a:solidFill>
                  <a:schemeClr val="tx2"/>
                </a:solidFill>
              </a:rPr>
              <a:t>Condemning past employer.</a:t>
            </a:r>
          </a:p>
          <a:p>
            <a:r>
              <a:rPr lang="en-US" sz="2000" dirty="0">
                <a:solidFill>
                  <a:schemeClr val="tx2"/>
                </a:solidFill>
              </a:rPr>
              <a:t>Failure to look in the eye.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Limp handshake.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Late.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Does not thank interviewer for time.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Asks no questions.</a:t>
            </a:r>
          </a:p>
          <a:p>
            <a:r>
              <a:rPr lang="en-US" sz="2000" dirty="0">
                <a:solidFill>
                  <a:schemeClr val="tx2"/>
                </a:solidFill>
              </a:rPr>
              <a:t>Lack of knowledge of company.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4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How are you Rated During the Interview</a:t>
            </a:r>
            <a:endParaRPr lang="en-US" b="1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29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The Job Interview:</a:t>
            </a:r>
            <a:br>
              <a:rPr lang="en-US" b="1" dirty="0" smtClean="0"/>
            </a:br>
            <a:r>
              <a:rPr lang="en-US" b="1" dirty="0" smtClean="0"/>
              <a:t>Activity 259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Answer the questions on Activity 259.  Remember to answer the questions so that they put you in the best light!</a:t>
            </a:r>
          </a:p>
        </p:txBody>
      </p:sp>
    </p:spTree>
    <p:extLst>
      <p:ext uri="{BB962C8B-B14F-4D97-AF65-F5344CB8AC3E}">
        <p14:creationId xmlns:p14="http://schemas.microsoft.com/office/powerpoint/2010/main" val="56258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Now, Let’s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Directions: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 will divide you into groups of four.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You will be given ONE interview question.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Each of you need to come up with a response to the questions, share your responses with each other to receive feedback.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One person from the group will be </a:t>
            </a:r>
          </a:p>
          <a:p>
            <a:pPr marL="971550" lvl="1" indent="-514350">
              <a:buNone/>
            </a:pPr>
            <a:r>
              <a:rPr lang="en-US" sz="2000" dirty="0">
                <a:solidFill>
                  <a:schemeClr val="tx2"/>
                </a:solidFill>
              </a:rPr>
              <a:t>	selected to participate in the mock </a:t>
            </a:r>
          </a:p>
          <a:p>
            <a:pPr marL="971550" lvl="1" indent="-514350">
              <a:buNone/>
            </a:pPr>
            <a:r>
              <a:rPr lang="en-US" sz="2000" dirty="0">
                <a:solidFill>
                  <a:schemeClr val="tx2"/>
                </a:solidFill>
              </a:rPr>
              <a:t>	interview.</a:t>
            </a:r>
          </a:p>
          <a:p>
            <a:pPr marL="971550" lvl="1" indent="-514350">
              <a:buNone/>
            </a:pPr>
            <a:r>
              <a:rPr lang="en-US" sz="2000" dirty="0">
                <a:solidFill>
                  <a:schemeClr val="tx2"/>
                </a:solidFill>
              </a:rPr>
              <a:t>5. 	The entire groups grade will be</a:t>
            </a:r>
          </a:p>
          <a:p>
            <a:pPr marL="971550" lvl="1" indent="-514350">
              <a:buNone/>
            </a:pPr>
            <a:r>
              <a:rPr lang="en-US" sz="2000" dirty="0">
                <a:solidFill>
                  <a:schemeClr val="tx2"/>
                </a:solidFill>
              </a:rPr>
              <a:t>	 based on that students’ response.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5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8000" dirty="0" smtClean="0"/>
              <a:t>The Interview Process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Objective:  </a:t>
            </a:r>
          </a:p>
          <a:p>
            <a:r>
              <a:rPr lang="en-US" sz="3600" dirty="0">
                <a:solidFill>
                  <a:schemeClr val="tx2"/>
                </a:solidFill>
              </a:rPr>
              <a:t>To provide students with information, practice, and what you need to know about the interview process.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8000" dirty="0" smtClean="0"/>
              <a:t>When Seeking a Job, You Must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2"/>
                </a:solidFill>
              </a:rPr>
              <a:t>Create a cover letter or letter of introduction.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2"/>
                </a:solidFill>
              </a:rPr>
              <a:t>Create a resume.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2"/>
                </a:solidFill>
              </a:rPr>
              <a:t>Participate in an interview.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en-US" sz="3600" dirty="0">
                <a:solidFill>
                  <a:schemeClr val="tx2"/>
                </a:solidFill>
              </a:rPr>
              <a:t>	Today, we are going to discuss </a:t>
            </a:r>
          </a:p>
          <a:p>
            <a:pPr marL="514350" indent="-514350">
              <a:buNone/>
            </a:pPr>
            <a:r>
              <a:rPr lang="en-US" sz="3600" dirty="0">
                <a:solidFill>
                  <a:schemeClr val="tx2"/>
                </a:solidFill>
              </a:rPr>
              <a:t>	the very last step.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6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6600" dirty="0" smtClean="0"/>
              <a:t>Interviews are used by: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Employers to make hiring and promotion decisions.</a:t>
            </a:r>
          </a:p>
          <a:p>
            <a:r>
              <a:rPr lang="en-US" sz="3600" dirty="0">
                <a:solidFill>
                  <a:schemeClr val="tx2"/>
                </a:solidFill>
              </a:rPr>
              <a:t>Colleges making admission decisions.</a:t>
            </a:r>
          </a:p>
          <a:p>
            <a:r>
              <a:rPr lang="en-US" sz="3600" dirty="0">
                <a:solidFill>
                  <a:schemeClr val="tx2"/>
                </a:solidFill>
              </a:rPr>
              <a:t>Scholarship committees making </a:t>
            </a:r>
          </a:p>
          <a:p>
            <a:pPr>
              <a:buNone/>
            </a:pPr>
            <a:r>
              <a:rPr lang="en-US" sz="3600" dirty="0">
                <a:solidFill>
                  <a:schemeClr val="tx2"/>
                </a:solidFill>
              </a:rPr>
              <a:t>	financial decisions.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4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Interview Successful?</a:t>
            </a:r>
            <a:endParaRPr lang="en-US" b="1" dirty="0"/>
          </a:p>
        </p:txBody>
      </p:sp>
      <p:pic>
        <p:nvPicPr>
          <p:cNvPr id="6" name="Content Placeholder 5" descr="Resu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710" b="87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Before the Interview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Do your homework! Do some research!</a:t>
            </a:r>
          </a:p>
          <a:p>
            <a:r>
              <a:rPr lang="en-US" sz="3600" dirty="0">
                <a:solidFill>
                  <a:schemeClr val="tx2"/>
                </a:solidFill>
              </a:rPr>
              <a:t>Know where you are going.</a:t>
            </a:r>
          </a:p>
          <a:p>
            <a:r>
              <a:rPr lang="en-US" sz="3600" dirty="0">
                <a:solidFill>
                  <a:schemeClr val="tx2"/>
                </a:solidFill>
              </a:rPr>
              <a:t>Arrive 5 to 15 minutes early.</a:t>
            </a:r>
          </a:p>
          <a:p>
            <a:r>
              <a:rPr lang="en-US" sz="3600" dirty="0">
                <a:solidFill>
                  <a:schemeClr val="tx2"/>
                </a:solidFill>
              </a:rPr>
              <a:t>Dress for success.</a:t>
            </a:r>
          </a:p>
          <a:p>
            <a:r>
              <a:rPr lang="en-US" sz="3600" dirty="0" smtClean="0">
                <a:hlinkClick r:id="rId3"/>
              </a:rPr>
              <a:t>Body </a:t>
            </a:r>
            <a:r>
              <a:rPr lang="en-US" sz="3600" smtClean="0">
                <a:hlinkClick r:id="rId3"/>
              </a:rPr>
              <a:t>Language</a:t>
            </a:r>
            <a:r>
              <a:rPr lang="en-US" sz="3600" smtClean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221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The Start of the Interview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Inform the secretary that you have an interview, whom it’s with, and the time.</a:t>
            </a:r>
          </a:p>
          <a:p>
            <a:r>
              <a:rPr lang="en-US" sz="2800" dirty="0">
                <a:solidFill>
                  <a:schemeClr val="tx2"/>
                </a:solidFill>
              </a:rPr>
              <a:t>Look straight into the interviewers eyes, shake hand firmly, introduce yourself, and smile!</a:t>
            </a:r>
          </a:p>
          <a:p>
            <a:pPr marL="742950" lvl="2" indent="-342900"/>
            <a:r>
              <a:rPr lang="en-US" sz="2800" dirty="0">
                <a:solidFill>
                  <a:schemeClr val="tx2"/>
                </a:solidFill>
              </a:rPr>
              <a:t>Be confident and wait until they offer </a:t>
            </a:r>
          </a:p>
          <a:p>
            <a:pPr marL="742950" lvl="2" indent="-342900">
              <a:buNone/>
            </a:pPr>
            <a:r>
              <a:rPr lang="en-US" sz="2800" dirty="0">
                <a:solidFill>
                  <a:schemeClr val="tx2"/>
                </a:solidFill>
              </a:rPr>
              <a:t>	you a seat.</a:t>
            </a:r>
          </a:p>
          <a:p>
            <a:r>
              <a:rPr lang="en-US" sz="2800" dirty="0">
                <a:solidFill>
                  <a:schemeClr val="tx2"/>
                </a:solidFill>
              </a:rPr>
              <a:t>Be positive in communication.</a:t>
            </a:r>
          </a:p>
          <a:p>
            <a:r>
              <a:rPr lang="en-US" sz="2800" dirty="0">
                <a:solidFill>
                  <a:schemeClr val="tx2"/>
                </a:solidFill>
              </a:rPr>
              <a:t>When all else fails: SMILE!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9600" b="1" dirty="0" smtClean="0">
                <a:solidFill>
                  <a:schemeClr val="accent5"/>
                </a:solidFill>
              </a:rPr>
              <a:t>Don’t</a:t>
            </a:r>
            <a:endParaRPr lang="en-US" sz="9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Fidget with rings, pens, ties, change, or other things in reach.</a:t>
            </a:r>
          </a:p>
          <a:p>
            <a:r>
              <a:rPr lang="en-US" sz="2800" dirty="0">
                <a:solidFill>
                  <a:schemeClr val="tx2"/>
                </a:solidFill>
              </a:rPr>
              <a:t>Put your hands on items on the interviewers desk.</a:t>
            </a:r>
          </a:p>
          <a:p>
            <a:r>
              <a:rPr lang="en-US" sz="2800" dirty="0">
                <a:solidFill>
                  <a:schemeClr val="tx2"/>
                </a:solidFill>
              </a:rPr>
              <a:t>Smoke.</a:t>
            </a:r>
          </a:p>
          <a:p>
            <a:r>
              <a:rPr lang="en-US" sz="2800" dirty="0">
                <a:solidFill>
                  <a:schemeClr val="tx2"/>
                </a:solidFill>
              </a:rPr>
              <a:t>Chew gum.</a:t>
            </a:r>
          </a:p>
          <a:p>
            <a:r>
              <a:rPr lang="en-US" sz="2800" dirty="0">
                <a:solidFill>
                  <a:schemeClr val="tx2"/>
                </a:solidFill>
              </a:rPr>
              <a:t>Curse.</a:t>
            </a:r>
          </a:p>
          <a:p>
            <a:r>
              <a:rPr lang="en-US" sz="2800" dirty="0">
                <a:solidFill>
                  <a:schemeClr val="tx2"/>
                </a:solidFill>
              </a:rPr>
              <a:t>Slouch.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3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b="1" dirty="0" smtClean="0"/>
              <a:t>During the Interview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Always face forward with good posture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Lean in rather than away</a:t>
            </a:r>
          </a:p>
          <a:p>
            <a:r>
              <a:rPr lang="en-US" sz="2000" dirty="0">
                <a:solidFill>
                  <a:schemeClr val="tx2"/>
                </a:solidFill>
              </a:rPr>
              <a:t>Stay positive with your attitude and answers.</a:t>
            </a:r>
          </a:p>
          <a:p>
            <a:r>
              <a:rPr lang="en-US" sz="2000" dirty="0">
                <a:solidFill>
                  <a:schemeClr val="tx2"/>
                </a:solidFill>
              </a:rPr>
              <a:t>Don’t be a know it all!</a:t>
            </a:r>
          </a:p>
          <a:p>
            <a:r>
              <a:rPr lang="en-US" sz="2000" dirty="0">
                <a:solidFill>
                  <a:schemeClr val="tx2"/>
                </a:solidFill>
              </a:rPr>
              <a:t>Be honest with your answers (even if you don’t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know the answer!)</a:t>
            </a:r>
          </a:p>
          <a:p>
            <a:r>
              <a:rPr lang="en-US" sz="2000" dirty="0">
                <a:solidFill>
                  <a:schemeClr val="tx2"/>
                </a:solidFill>
              </a:rPr>
              <a:t>If you don’t understand, ask the interviewer to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explain.</a:t>
            </a:r>
          </a:p>
          <a:p>
            <a:r>
              <a:rPr lang="en-US" sz="2000" dirty="0">
                <a:solidFill>
                  <a:schemeClr val="tx2"/>
                </a:solidFill>
              </a:rPr>
              <a:t>Organize thought before thinking.  It’s 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	ok to pause.</a:t>
            </a:r>
          </a:p>
          <a:p>
            <a:r>
              <a:rPr lang="en-US" sz="2000" u="sng" dirty="0">
                <a:solidFill>
                  <a:schemeClr val="tx2"/>
                </a:solidFill>
              </a:rPr>
              <a:t>BEHAVIORAL INTERVIEWS</a:t>
            </a:r>
            <a:r>
              <a:rPr lang="en-US" sz="2000" dirty="0">
                <a:solidFill>
                  <a:schemeClr val="tx2"/>
                </a:solidFill>
              </a:rPr>
              <a:t>: past 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	performance is the best predictor of 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	future performance.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1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1">
      <a:dk1>
        <a:srgbClr val="000000"/>
      </a:dk1>
      <a:lt1>
        <a:srgbClr val="FFFFFF"/>
      </a:lt1>
      <a:dk2>
        <a:srgbClr val="00408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1898</TotalTime>
  <Words>644</Words>
  <Application>Microsoft Macintosh PowerPoint</Application>
  <PresentationFormat>On-screen Show (4:3)</PresentationFormat>
  <Paragraphs>109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Warm Up:  The Interview</vt:lpstr>
      <vt:lpstr>The Interview Process</vt:lpstr>
      <vt:lpstr>When Seeking a Job, You Must</vt:lpstr>
      <vt:lpstr>Interviews are used by:</vt:lpstr>
      <vt:lpstr>Interview Successful?</vt:lpstr>
      <vt:lpstr>Before the Interview</vt:lpstr>
      <vt:lpstr>The Start of the Interview</vt:lpstr>
      <vt:lpstr>Don’t</vt:lpstr>
      <vt:lpstr>During the Interview</vt:lpstr>
      <vt:lpstr>Don’t</vt:lpstr>
      <vt:lpstr>The End of the Interview</vt:lpstr>
      <vt:lpstr>The Follow-Up</vt:lpstr>
      <vt:lpstr>Why People are NOT Hired</vt:lpstr>
      <vt:lpstr>How are you Rated During the Interview</vt:lpstr>
      <vt:lpstr>The Job Interview: Activity 259</vt:lpstr>
      <vt:lpstr>Now, Let’s Practice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ljdflkajsdlfj</dc:title>
  <dc:creator>WEAVER</dc:creator>
  <cp:lastModifiedBy>Michael Weaver</cp:lastModifiedBy>
  <cp:revision>209</cp:revision>
  <dcterms:created xsi:type="dcterms:W3CDTF">2019-07-07T21:23:27Z</dcterms:created>
  <dcterms:modified xsi:type="dcterms:W3CDTF">2019-07-28T21:48:34Z</dcterms:modified>
</cp:coreProperties>
</file>